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43">
          <p15:clr>
            <a:srgbClr val="A4A3A4"/>
          </p15:clr>
        </p15:guide>
        <p15:guide id="2" pos="137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020"/>
    <a:srgbClr val="2C7799"/>
    <a:srgbClr val="7F5929"/>
    <a:srgbClr val="FFC900"/>
    <a:srgbClr val="FCBD24"/>
    <a:srgbClr val="EAFBA1"/>
    <a:srgbClr val="F7BC2B"/>
    <a:srgbClr val="93B648"/>
    <a:srgbClr val="708B39"/>
    <a:srgbClr val="F3A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 autoAdjust="0"/>
    <p:restoredTop sz="50000" autoAdjust="0"/>
  </p:normalViewPr>
  <p:slideViewPr>
    <p:cSldViewPr snapToGrid="0" snapToObjects="1">
      <p:cViewPr varScale="1">
        <p:scale>
          <a:sx n="24" d="100"/>
          <a:sy n="24" d="100"/>
        </p:scale>
        <p:origin x="2058" y="96"/>
      </p:cViewPr>
      <p:guideLst>
        <p:guide orient="horz" pos="8943"/>
        <p:guide pos="137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C2F6D-E2DD-654C-86A4-7C4BF0AE8031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DD62-AED9-014F-82CD-E2F40619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5DD62-AED9-014F-82CD-E2F40619B0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5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3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5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5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7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0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5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8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C6199-44F3-DD4C-A9AD-3B7E0A41CF89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8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hyperlink" Target="mailto:tphung@uwyo.edu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hzhu2@uwyo.edu" TargetMode="External"/><Relationship Id="rId11" Type="http://schemas.openxmlformats.org/officeDocument/2006/relationships/image" Target="../media/image5.png"/><Relationship Id="rId5" Type="http://schemas.openxmlformats.org/officeDocument/2006/relationships/hyperlink" Target="mailto:fmoss1@uwyo.edu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4.tiff"/><Relationship Id="rId4" Type="http://schemas.openxmlformats.org/officeDocument/2006/relationships/hyperlink" Target="mailto:asatyamu@uwyo.edu" TargetMode="External"/><Relationship Id="rId9" Type="http://schemas.openxmlformats.org/officeDocument/2006/relationships/image" Target="../media/image3.tiff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BrandBar_New_flag_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26824280"/>
            <a:ext cx="39177847" cy="6111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183" y="1204098"/>
            <a:ext cx="21151344" cy="318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800" b="1" spc="60" dirty="0" smtClean="0"/>
              <a:t>A Study of Cashier Behavior Based on Risk Classification Using Clustering Algorithms</a:t>
            </a:r>
            <a:br>
              <a:rPr lang="en-US" sz="8800" b="1" spc="60" dirty="0" smtClean="0"/>
            </a:br>
            <a:r>
              <a:rPr lang="en-US" sz="7200" b="1" spc="60" dirty="0" smtClean="0"/>
              <a:t>Amateur Data Miners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6388" y="4621562"/>
            <a:ext cx="99322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GROUP MEMBERS: Archana Satyamurthy</a:t>
            </a:r>
          </a:p>
          <a:p>
            <a:r>
              <a:rPr lang="en-US" sz="4000" b="1" dirty="0"/>
              <a:t>	</a:t>
            </a:r>
            <a:r>
              <a:rPr lang="en-US" sz="4000" b="1" dirty="0" smtClean="0"/>
              <a:t>	   Fiona Moss</a:t>
            </a:r>
          </a:p>
          <a:p>
            <a:r>
              <a:rPr lang="en-US" sz="4000" b="1" dirty="0" smtClean="0"/>
              <a:t>		   </a:t>
            </a:r>
            <a:r>
              <a:rPr lang="en-US" sz="4000" b="1" dirty="0" err="1" smtClean="0"/>
              <a:t>Haojun</a:t>
            </a:r>
            <a:r>
              <a:rPr lang="en-US" sz="4000" b="1" dirty="0" smtClean="0"/>
              <a:t> Zhu</a:t>
            </a:r>
          </a:p>
          <a:p>
            <a:r>
              <a:rPr lang="en-US" sz="4000" b="1" dirty="0"/>
              <a:t>	</a:t>
            </a:r>
            <a:r>
              <a:rPr lang="en-US" sz="4000" b="1" dirty="0" smtClean="0"/>
              <a:t>	   Thao Phung</a:t>
            </a:r>
            <a:endParaRPr lang="en-US" sz="4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870987" y="265182"/>
            <a:ext cx="129093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Spring 2017 | COSC 4570| UWYO</a:t>
            </a:r>
            <a:endParaRPr lang="en-US" sz="66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296578" y="4630472"/>
            <a:ext cx="101394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F3A020"/>
                </a:solidFill>
              </a:rPr>
              <a:t>e</a:t>
            </a:r>
            <a:r>
              <a:rPr lang="en-US" sz="4000" b="1" u="sng" dirty="0" smtClean="0">
                <a:solidFill>
                  <a:srgbClr val="F3A020"/>
                </a:solidFill>
              </a:rPr>
              <a:t>mails:</a:t>
            </a:r>
            <a:r>
              <a:rPr lang="en-US" sz="4000" b="1" dirty="0" smtClean="0">
                <a:solidFill>
                  <a:srgbClr val="F3A020"/>
                </a:solidFill>
              </a:rPr>
              <a:t> </a:t>
            </a:r>
            <a:r>
              <a:rPr lang="en-US" sz="4000" dirty="0" smtClean="0">
                <a:hlinkClick r:id="rId4"/>
              </a:rPr>
              <a:t>asatyamu@uwyo.edu</a:t>
            </a:r>
            <a:endParaRPr lang="en-US" sz="4000" dirty="0" smtClean="0"/>
          </a:p>
          <a:p>
            <a:r>
              <a:rPr lang="en-US" sz="4000" dirty="0" smtClean="0">
                <a:solidFill>
                  <a:srgbClr val="F3A020"/>
                </a:solidFill>
              </a:rPr>
              <a:t>              </a:t>
            </a:r>
            <a:r>
              <a:rPr lang="en-US" sz="4000" u="sng" dirty="0" smtClean="0">
                <a:hlinkClick r:id="rId5"/>
              </a:rPr>
              <a:t>fmoss1@uwyo.edu</a:t>
            </a:r>
            <a:endParaRPr lang="en-US" sz="4000" u="sng" dirty="0" smtClean="0"/>
          </a:p>
          <a:p>
            <a:r>
              <a:rPr lang="en-US" sz="4000" dirty="0"/>
              <a:t> </a:t>
            </a:r>
            <a:r>
              <a:rPr lang="en-US" sz="4000" dirty="0" smtClean="0"/>
              <a:t>             </a:t>
            </a:r>
            <a:r>
              <a:rPr lang="en-US" sz="4000" dirty="0" smtClean="0">
                <a:hlinkClick r:id="rId6"/>
              </a:rPr>
              <a:t>hzhu2@uwyo.edu</a:t>
            </a:r>
            <a:endParaRPr lang="en-US" sz="4000" dirty="0" smtClean="0"/>
          </a:p>
          <a:p>
            <a:r>
              <a:rPr lang="en-US" sz="4000" dirty="0" smtClean="0"/>
              <a:t>              </a:t>
            </a:r>
            <a:r>
              <a:rPr lang="en-US" sz="4000" dirty="0" smtClean="0">
                <a:hlinkClick r:id="rId7"/>
              </a:rPr>
              <a:t>tphung@uwyo.edu</a:t>
            </a:r>
            <a:endParaRPr lang="en-US" sz="4000" dirty="0" smtClean="0"/>
          </a:p>
          <a:p>
            <a:endParaRPr lang="en-US" sz="4000" dirty="0" smtClean="0"/>
          </a:p>
          <a:p>
            <a:endParaRPr lang="en-US" sz="4000" b="1" dirty="0">
              <a:solidFill>
                <a:srgbClr val="F3A02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69189" y="7383830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 smtClean="0">
                <a:solidFill>
                  <a:schemeClr val="tx1"/>
                </a:solidFill>
              </a:rPr>
              <a:t>Motivation/Abstract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183" y="6308767"/>
            <a:ext cx="20968083" cy="40980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endParaRPr lang="en-US" sz="5000" b="1" dirty="0"/>
          </a:p>
        </p:txBody>
      </p:sp>
      <p:sp>
        <p:nvSpPr>
          <p:cNvPr id="21" name="Rectangle 20"/>
          <p:cNvSpPr/>
          <p:nvPr/>
        </p:nvSpPr>
        <p:spPr>
          <a:xfrm>
            <a:off x="712299" y="11495004"/>
            <a:ext cx="20461422" cy="76620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sz="4000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19346603" y="31030554"/>
            <a:ext cx="24190843" cy="160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[1]. Safeway</a:t>
            </a:r>
            <a:r>
              <a:rPr lang="en-US" sz="2000" dirty="0"/>
              <a:t>. University of Wyoming Risk Reports. Feb. 2011. Raw data. </a:t>
            </a:r>
            <a:r>
              <a:rPr lang="en-US" sz="2000" dirty="0" err="1"/>
              <a:t>N.p</a:t>
            </a:r>
            <a:r>
              <a:rPr lang="en-US" sz="2000" dirty="0"/>
              <a:t>. </a:t>
            </a:r>
          </a:p>
          <a:p>
            <a:r>
              <a:rPr lang="en-US" sz="2000" dirty="0"/>
              <a:t>[2</a:t>
            </a:r>
            <a:r>
              <a:rPr lang="en-US" sz="2000" dirty="0" smtClean="0"/>
              <a:t>]. Safeway-Albertson-Cashier </a:t>
            </a:r>
            <a:r>
              <a:rPr lang="en-US" sz="2000" dirty="0"/>
              <a:t>Risk Report Documentation. Rep. </a:t>
            </a:r>
            <a:r>
              <a:rPr lang="en-US" sz="2000" dirty="0" err="1"/>
              <a:t>N.p</a:t>
            </a:r>
            <a:r>
              <a:rPr lang="en-US" sz="2000" dirty="0"/>
              <a:t>.: </a:t>
            </a:r>
            <a:r>
              <a:rPr lang="en-US" sz="2000" dirty="0" err="1" smtClean="0"/>
              <a:t>Sysrepublic</a:t>
            </a:r>
            <a:r>
              <a:rPr lang="en-US" sz="2000" dirty="0" smtClean="0"/>
              <a:t>, 2011</a:t>
            </a:r>
            <a:r>
              <a:rPr lang="en-US" sz="2000" dirty="0"/>
              <a:t>. Print. </a:t>
            </a:r>
          </a:p>
          <a:p>
            <a:r>
              <a:rPr lang="en-US" sz="2000" dirty="0"/>
              <a:t>[3]  ”</a:t>
            </a:r>
            <a:r>
              <a:rPr lang="en-US" sz="2000" dirty="0" err="1"/>
              <a:t>Scikit</a:t>
            </a:r>
            <a:r>
              <a:rPr lang="en-US" sz="2000" dirty="0"/>
              <a:t>-learn.” </a:t>
            </a:r>
            <a:r>
              <a:rPr lang="en-US" sz="2000" dirty="0" err="1"/>
              <a:t>Scikit</a:t>
            </a:r>
            <a:r>
              <a:rPr lang="en-US" sz="2000" dirty="0"/>
              <a:t>-learn: machine learning in Python </a:t>
            </a:r>
            <a:r>
              <a:rPr lang="en-US" sz="2000" dirty="0" err="1"/>
              <a:t>scikit</a:t>
            </a:r>
            <a:r>
              <a:rPr lang="en-US" sz="2000" dirty="0"/>
              <a:t>-learn 0.18.1  </a:t>
            </a:r>
            <a:r>
              <a:rPr lang="en-US" sz="2000" dirty="0" err="1" smtClean="0"/>
              <a:t>docu</a:t>
            </a:r>
            <a:r>
              <a:rPr lang="en-US" sz="2000" dirty="0" smtClean="0"/>
              <a:t>- </a:t>
            </a:r>
            <a:r>
              <a:rPr lang="en-US" sz="2000" dirty="0"/>
              <a:t>mentation. </a:t>
            </a:r>
            <a:endParaRPr lang="en-US" sz="2000" dirty="0" smtClean="0"/>
          </a:p>
          <a:p>
            <a:pPr>
              <a:lnSpc>
                <a:spcPct val="60000"/>
              </a:lnSpc>
            </a:pPr>
            <a:r>
              <a:rPr lang="en-US" sz="2000" dirty="0" err="1" smtClean="0"/>
              <a:t>N.p</a:t>
            </a:r>
            <a:r>
              <a:rPr lang="en-US" sz="2000" dirty="0"/>
              <a:t>., </a:t>
            </a:r>
            <a:r>
              <a:rPr lang="en-US" sz="2000" dirty="0" err="1"/>
              <a:t>n.d.</a:t>
            </a:r>
            <a:r>
              <a:rPr lang="en-US" sz="2000" dirty="0"/>
              <a:t> Web. 1 Apr. 2017. </a:t>
            </a:r>
            <a:endParaRPr lang="en-US" sz="2000" dirty="0" smtClean="0"/>
          </a:p>
          <a:p>
            <a:pPr>
              <a:lnSpc>
                <a:spcPct val="60000"/>
              </a:lnSpc>
            </a:pPr>
            <a:endParaRPr lang="en-US" sz="2200" dirty="0" smtClean="0"/>
          </a:p>
          <a:p>
            <a:pPr>
              <a:lnSpc>
                <a:spcPct val="60000"/>
              </a:lnSpc>
            </a:pPr>
            <a:r>
              <a:rPr lang="en-US" sz="2200" dirty="0" smtClean="0"/>
              <a:t>Acknowledgement: Dr. Mike </a:t>
            </a:r>
            <a:r>
              <a:rPr lang="en-US" sz="2200" dirty="0" err="1" smtClean="0"/>
              <a:t>Borowczak</a:t>
            </a:r>
            <a:endParaRPr lang="en-US" sz="2200" dirty="0" smtClean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2763450" y="6200583"/>
            <a:ext cx="0" cy="17141371"/>
          </a:xfrm>
          <a:prstGeom prst="straightConnector1">
            <a:avLst/>
          </a:prstGeom>
          <a:ln w="127000" cmpd="sng">
            <a:solidFill>
              <a:srgbClr val="F3A02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2563671" y="1493274"/>
            <a:ext cx="20497806" cy="225401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/>
              <a:t>Time </a:t>
            </a:r>
            <a:r>
              <a:rPr lang="en-US" sz="3600" dirty="0" smtClean="0"/>
              <a:t>Constraint</a:t>
            </a:r>
            <a:endParaRPr lang="en-US" sz="3600" dirty="0" smtClean="0"/>
          </a:p>
          <a:p>
            <a:pPr marL="571500" indent="-571500">
              <a:buFontTx/>
              <a:buChar char="-"/>
            </a:pPr>
            <a:r>
              <a:rPr lang="en-US" sz="3600" dirty="0" smtClean="0"/>
              <a:t>K-Means did not work as expected </a:t>
            </a:r>
          </a:p>
          <a:p>
            <a:pPr marL="571500" indent="-571500">
              <a:buFontTx/>
              <a:buChar char="-"/>
            </a:pPr>
            <a:r>
              <a:rPr lang="en-US" sz="3600" dirty="0" smtClean="0"/>
              <a:t>Many different clustering algorithms</a:t>
            </a:r>
          </a:p>
          <a:p>
            <a:pPr marL="571500" indent="-571500">
              <a:buFontTx/>
              <a:buChar char="-"/>
            </a:pPr>
            <a:r>
              <a:rPr lang="en-US" sz="3600" dirty="0" smtClean="0"/>
              <a:t>Dataset have many both dependent and independent features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995550" y="24322209"/>
            <a:ext cx="10058399" cy="31999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3600" dirty="0" smtClean="0"/>
              <a:t>- Understand the parameters that help in obtaining the clusters , i.e. what columns/features of the data could be responsible to achieve good clusters</a:t>
            </a:r>
            <a:endParaRPr lang="en-US" sz="3600" dirty="0"/>
          </a:p>
        </p:txBody>
      </p:sp>
      <p:sp>
        <p:nvSpPr>
          <p:cNvPr id="38" name="Rectangle 37"/>
          <p:cNvSpPr/>
          <p:nvPr/>
        </p:nvSpPr>
        <p:spPr>
          <a:xfrm>
            <a:off x="896388" y="8487583"/>
            <a:ext cx="19508620" cy="24684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4000" dirty="0" smtClean="0"/>
              <a:t>-    The retail industry faces challenge of risky cashier behavior</a:t>
            </a:r>
          </a:p>
          <a:p>
            <a:pPr marL="571500" indent="-571500">
              <a:buFontTx/>
              <a:buChar char="-"/>
            </a:pPr>
            <a:r>
              <a:rPr lang="en-US" sz="4000" dirty="0" smtClean="0"/>
              <a:t>Analyzing cashier data and identify the risk are necessary</a:t>
            </a:r>
          </a:p>
          <a:p>
            <a:pPr marL="571500" indent="-571500">
              <a:buFontTx/>
              <a:buChar char="-"/>
            </a:pPr>
            <a:r>
              <a:rPr lang="en-US" sz="4000" dirty="0" smtClean="0"/>
              <a:t>The risk will be minimized</a:t>
            </a:r>
            <a:endParaRPr lang="en-US" sz="4000" dirty="0"/>
          </a:p>
          <a:p>
            <a:pPr marL="571500" indent="-571500">
              <a:buFontTx/>
              <a:buChar char="-"/>
            </a:pPr>
            <a:r>
              <a:rPr lang="en-US" sz="4000"/>
              <a:t>R</a:t>
            </a:r>
            <a:r>
              <a:rPr lang="en-US" sz="4000" smtClean="0"/>
              <a:t>etailers </a:t>
            </a:r>
            <a:r>
              <a:rPr lang="en-US" sz="4000" dirty="0" smtClean="0"/>
              <a:t>can make more profit, provide better customer service </a:t>
            </a:r>
          </a:p>
          <a:p>
            <a:endParaRPr lang="en-US" sz="4000" dirty="0"/>
          </a:p>
        </p:txBody>
      </p:sp>
      <p:sp>
        <p:nvSpPr>
          <p:cNvPr id="44" name="Rectangle 43"/>
          <p:cNvSpPr/>
          <p:nvPr/>
        </p:nvSpPr>
        <p:spPr>
          <a:xfrm>
            <a:off x="22625351" y="24474609"/>
            <a:ext cx="10058399" cy="3047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/>
              <a:t>Hierarchical and Agglomerative clustering algorithms give better results than K-Means and Affinity Propagation do. </a:t>
            </a:r>
          </a:p>
          <a:p>
            <a:pPr marL="571500" indent="-571500">
              <a:buFontTx/>
              <a:buChar char="-"/>
            </a:pPr>
            <a:r>
              <a:rPr lang="en-US" sz="3600" dirty="0" smtClean="0"/>
              <a:t>Approach 2: poses a very high demand on the computing resources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175" y="27318505"/>
            <a:ext cx="11687175" cy="541464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751356" y="11076295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 smtClean="0">
                <a:solidFill>
                  <a:schemeClr val="tx1"/>
                </a:solidFill>
              </a:rPr>
              <a:t>Background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59725" y="17270970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 smtClean="0">
                <a:solidFill>
                  <a:schemeClr val="tx1"/>
                </a:solidFill>
              </a:rPr>
              <a:t>Project Summary &amp; Major Tasks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96388" y="18458062"/>
            <a:ext cx="19741342" cy="83446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4000" dirty="0" smtClean="0"/>
              <a:t>Safeway data, cashier risk report</a:t>
            </a:r>
          </a:p>
          <a:p>
            <a:pPr marL="571500" indent="-571500">
              <a:buFontTx/>
              <a:buChar char="-"/>
            </a:pPr>
            <a:r>
              <a:rPr lang="en-US" sz="4000" dirty="0" smtClean="0"/>
              <a:t>Transform, normalize the dataset </a:t>
            </a:r>
          </a:p>
          <a:p>
            <a:pPr marL="571500" indent="-571500">
              <a:buFontTx/>
              <a:buChar char="-"/>
            </a:pPr>
            <a:r>
              <a:rPr lang="en-US" sz="4000" dirty="0" smtClean="0"/>
              <a:t>Cluster the data using various different clustering algorithms</a:t>
            </a:r>
          </a:p>
          <a:p>
            <a:pPr marL="571500" indent="-571500">
              <a:buFontTx/>
              <a:buChar char="-"/>
            </a:pPr>
            <a:r>
              <a:rPr lang="en-US" sz="4000" dirty="0" smtClean="0"/>
              <a:t>Two approaches:</a:t>
            </a:r>
          </a:p>
          <a:p>
            <a:pPr marL="2766060" lvl="1" indent="-571500">
              <a:buFont typeface="Arial" charset="0"/>
              <a:buChar char="•"/>
            </a:pPr>
            <a:r>
              <a:rPr lang="en-US" sz="4000" dirty="0" smtClean="0"/>
              <a:t>Apply 4 clustering algorithms to 10 regions and observe which clustering algorithms provides meaningful clusters	</a:t>
            </a:r>
          </a:p>
          <a:p>
            <a:pPr marL="4960620" lvl="2" indent="-571500">
              <a:buFont typeface="Arial" charset="0"/>
              <a:buChar char="•"/>
            </a:pPr>
            <a:r>
              <a:rPr lang="en-US" sz="4000" dirty="0" smtClean="0"/>
              <a:t>K-Means</a:t>
            </a:r>
          </a:p>
          <a:p>
            <a:pPr marL="4960620" lvl="2" indent="-571500">
              <a:buFont typeface="Arial" charset="0"/>
              <a:buChar char="•"/>
            </a:pPr>
            <a:r>
              <a:rPr lang="en-US" sz="4000" dirty="0" smtClean="0"/>
              <a:t>Hierarchical</a:t>
            </a:r>
          </a:p>
          <a:p>
            <a:pPr marL="4960620" lvl="2" indent="-571500">
              <a:buFont typeface="Arial" charset="0"/>
              <a:buChar char="•"/>
            </a:pPr>
            <a:r>
              <a:rPr lang="en-US" sz="4000" dirty="0" smtClean="0"/>
              <a:t>Agglomerative</a:t>
            </a:r>
          </a:p>
          <a:p>
            <a:pPr marL="4960620" lvl="2" indent="-571500">
              <a:buFont typeface="Arial" charset="0"/>
              <a:buChar char="•"/>
            </a:pPr>
            <a:r>
              <a:rPr lang="en-US" sz="4000" dirty="0" smtClean="0"/>
              <a:t>Affinity Propagation</a:t>
            </a:r>
          </a:p>
          <a:p>
            <a:pPr marL="2766060" lvl="1" indent="-571500">
              <a:buFont typeface="Arial" charset="0"/>
              <a:buChar char="•"/>
            </a:pPr>
            <a:r>
              <a:rPr lang="en-US" sz="4000" dirty="0" smtClean="0"/>
              <a:t>Apply K-Means and Affinity Propagation to each combination of two and three columns/features</a:t>
            </a:r>
          </a:p>
          <a:p>
            <a:r>
              <a:rPr lang="en-US" sz="4000" dirty="0" smtClean="0"/>
              <a:t>-    Find the most applicable algorithm to cluster the dataset    </a:t>
            </a:r>
          </a:p>
          <a:p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61" name="Rectangle 60"/>
          <p:cNvSpPr/>
          <p:nvPr/>
        </p:nvSpPr>
        <p:spPr>
          <a:xfrm>
            <a:off x="22472951" y="398014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 smtClean="0">
                <a:solidFill>
                  <a:schemeClr val="tx1"/>
                </a:solidFill>
              </a:rPr>
              <a:t>Limitations &amp; Challenges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2472951" y="3935844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 smtClean="0">
                <a:solidFill>
                  <a:schemeClr val="tx1"/>
                </a:solidFill>
              </a:rPr>
              <a:t>Results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563671" y="23342797"/>
            <a:ext cx="20580998" cy="923330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5400" b="1" dirty="0" smtClean="0">
                <a:solidFill>
                  <a:schemeClr val="tx1"/>
                </a:solidFill>
              </a:rPr>
              <a:t>Conclusions &amp; Future Work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87925" y="13515975"/>
            <a:ext cx="18473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5879" y="31170681"/>
            <a:ext cx="1941739" cy="1820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38335" y="31214758"/>
            <a:ext cx="1605870" cy="160587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3117618" y="31268370"/>
            <a:ext cx="7999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F3A020"/>
                </a:solidFill>
              </a:rPr>
              <a:t>This poster made possible by:</a:t>
            </a:r>
          </a:p>
          <a:p>
            <a:r>
              <a:rPr lang="en-US" sz="2400" b="1" i="1" dirty="0" smtClean="0">
                <a:solidFill>
                  <a:srgbClr val="F3A020"/>
                </a:solidFill>
              </a:rPr>
              <a:t>UWYO College of Engineering &amp; Applied Science, UWYO Computer Science Department, and UWYO CEDAR.</a:t>
            </a:r>
            <a:endParaRPr lang="en-US" sz="2400" b="1" i="1" dirty="0">
              <a:solidFill>
                <a:srgbClr val="F3A02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9105" y="31210204"/>
            <a:ext cx="1816774" cy="15884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666" y="12182414"/>
            <a:ext cx="205671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 smtClean="0"/>
              <a:t>K-Means: - generates a specific number of disjoint, flat (non-hierarchical) clusters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     - numerical, unsupervised, non-deterministic and iterative </a:t>
            </a:r>
          </a:p>
          <a:p>
            <a:r>
              <a:rPr lang="en-US" sz="4000" dirty="0" smtClean="0"/>
              <a:t>2.   Hierarchical: build a binary tree of the data that successively merges similar groups of points</a:t>
            </a:r>
          </a:p>
          <a:p>
            <a:r>
              <a:rPr lang="en-US" sz="4000" dirty="0" smtClean="0"/>
              <a:t>3.   Agglomerative: recursively merges the pair of clusters that minimally increases a given </a:t>
            </a:r>
            <a:r>
              <a:rPr lang="en-US" sz="4000" smtClean="0"/>
              <a:t>linkage </a:t>
            </a:r>
            <a:r>
              <a:rPr lang="en-US" sz="4000"/>
              <a:t> </a:t>
            </a:r>
            <a:r>
              <a:rPr lang="en-US" sz="4000" smtClean="0"/>
              <a:t>                                      distance</a:t>
            </a:r>
            <a:endParaRPr lang="en-US" sz="4000" dirty="0" smtClean="0"/>
          </a:p>
          <a:p>
            <a:pPr marL="742950" indent="-742950">
              <a:buAutoNum type="arabicPeriod" startAt="4"/>
            </a:pPr>
            <a:r>
              <a:rPr lang="en-US" sz="4000" dirty="0" smtClean="0"/>
              <a:t>Affinity Propagation: concept of “message passing” between data points, not require the number of clusters.</a:t>
            </a:r>
          </a:p>
          <a:p>
            <a:pPr marL="742950" indent="-742950">
              <a:buAutoNum type="arabicPeriod" startAt="4"/>
            </a:pPr>
            <a:r>
              <a:rPr lang="en-US" sz="4000" dirty="0" smtClean="0"/>
              <a:t>Box-Cox Transformation</a:t>
            </a:r>
          </a:p>
          <a:p>
            <a:pPr marL="742950" indent="-742950">
              <a:buAutoNum type="arabicPeriod" startAt="4"/>
            </a:pPr>
            <a:endParaRPr lang="en-US" sz="4000" dirty="0" smtClean="0"/>
          </a:p>
          <a:p>
            <a:pPr marL="742950" indent="-742950">
              <a:buAutoNum type="arabicPeriod"/>
            </a:pPr>
            <a:endParaRPr lang="en-US" sz="4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2625351" y="5314950"/>
            <a:ext cx="1005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Box-Cox Transformation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099" y="6200583"/>
            <a:ext cx="8818148" cy="7477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83383" y="13625632"/>
            <a:ext cx="1016035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/>
              <a:t>Fig1: Distribution of the Total Risk Factor on the Original Scale</a:t>
            </a:r>
            <a:endParaRPr lang="en-US" sz="3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018" y="14142278"/>
            <a:ext cx="8793229" cy="745665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2520070" y="21807068"/>
            <a:ext cx="1016035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smtClean="0"/>
              <a:t>Fig2: Distribution of the Total Risk Factor after Box-Cox Transformation</a:t>
            </a:r>
            <a:endParaRPr lang="en-US" sz="3100" dirty="0"/>
          </a:p>
        </p:txBody>
      </p:sp>
      <p:sp>
        <p:nvSpPr>
          <p:cNvPr id="46" name="TextBox 45"/>
          <p:cNvSpPr txBox="1"/>
          <p:nvPr/>
        </p:nvSpPr>
        <p:spPr>
          <a:xfrm>
            <a:off x="33481992" y="5277253"/>
            <a:ext cx="1005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Clustering</a:t>
            </a:r>
            <a:endParaRPr lang="en-US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550" y="7176107"/>
            <a:ext cx="10541897" cy="482351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3186320" y="12182414"/>
            <a:ext cx="1016035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smtClean="0"/>
              <a:t>Fig3: Prediction Accuracy (%) of Different Algorithms Using All 28 Features</a:t>
            </a:r>
            <a:endParaRPr lang="en-US" sz="3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729" y="14500012"/>
            <a:ext cx="10480717" cy="548510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3117619" y="20108933"/>
            <a:ext cx="102596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smtClean="0"/>
              <a:t>Fig4: K-Means Clustering on Combinations of 3 Features Experiments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0409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</TotalTime>
  <Words>319</Words>
  <Application>Microsoft Office PowerPoint</Application>
  <PresentationFormat>Custom</PresentationFormat>
  <Paragraphs>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Book</vt:lpstr>
      <vt:lpstr>Calibri</vt:lpstr>
      <vt:lpstr>Garamond</vt:lpstr>
      <vt:lpstr>Office Theme</vt:lpstr>
      <vt:lpstr>PowerPoint Presentation</vt:lpstr>
    </vt:vector>
  </TitlesOfParts>
  <Company>Erebus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Borowczak</dc:creator>
  <cp:lastModifiedBy>Fiona Patricia Moss</cp:lastModifiedBy>
  <cp:revision>137</cp:revision>
  <dcterms:created xsi:type="dcterms:W3CDTF">2014-09-24T21:48:38Z</dcterms:created>
  <dcterms:modified xsi:type="dcterms:W3CDTF">2017-05-03T01:06:28Z</dcterms:modified>
</cp:coreProperties>
</file>